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46" r:id="rId14"/>
    <p:sldId id="347" r:id="rId15"/>
    <p:sldId id="288" r:id="rId16"/>
    <p:sldId id="313" r:id="rId17"/>
    <p:sldId id="311" r:id="rId18"/>
    <p:sldId id="348" r:id="rId19"/>
    <p:sldId id="314" r:id="rId20"/>
    <p:sldId id="266" r:id="rId21"/>
    <p:sldId id="273" r:id="rId22"/>
    <p:sldId id="267" r:id="rId23"/>
    <p:sldId id="268" r:id="rId24"/>
    <p:sldId id="269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1088" y="-23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74FED-0EF1-405B-8191-3A88BB713A9F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4E084-5CA6-4F8D-80F0-D0E9107A4F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8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28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rarely get infected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10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600" dirty="0"/>
              <a:t>50% of hospitalised patients have symptoms 30+ days out</a:t>
            </a:r>
          </a:p>
          <a:p>
            <a:r>
              <a:rPr lang="en-AU" sz="1600" dirty="0"/>
              <a:t>19% of asymptomatic people have symptoms 30+ days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808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effective reproduction number (</a:t>
            </a:r>
            <a:r>
              <a:rPr lang="en-AU" dirty="0" err="1"/>
              <a:t>Reff</a:t>
            </a:r>
            <a:r>
              <a:rPr lang="en-AU" dirty="0"/>
              <a:t>) is the average number of people each case infects. However, it is an average. We know it varies tremendously. The measure of variability is called 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When k is close to zero, a small number of infected people infect many others. So, looking at blue bars, with k at 0.05, 80% of infected people infect no one </a:t>
            </a:r>
            <a:r>
              <a:rPr lang="en-AU" dirty="0" err="1"/>
              <a:t>alse</a:t>
            </a:r>
            <a:r>
              <a:rPr lang="en-AU" dirty="0"/>
              <a:t>, whereas a small percentage infect more than 20 people. With k closer to 1, 60% of people infect no one else, but it is unlikely that someone will infect more than 3-4 people.</a:t>
            </a:r>
          </a:p>
          <a:p>
            <a:r>
              <a:rPr lang="en-AU" dirty="0"/>
              <a:t>Current estimate for k is about 0.1, with 10% of cases causing 80% of infections.  These are what we call the </a:t>
            </a:r>
            <a:r>
              <a:rPr lang="en-AU" dirty="0" err="1"/>
              <a:t>superspeaders</a:t>
            </a:r>
            <a:r>
              <a:rPr lang="en-AU" dirty="0"/>
              <a:t>. </a:t>
            </a:r>
          </a:p>
          <a:p>
            <a:endParaRPr lang="en-AU" dirty="0"/>
          </a:p>
          <a:p>
            <a:r>
              <a:rPr lang="en-AU" dirty="0"/>
              <a:t>Why is it important to know about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84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Usually use forward tracing. Works well for high k.</a:t>
            </a:r>
          </a:p>
          <a:p>
            <a:endParaRPr lang="en-AU" dirty="0"/>
          </a:p>
          <a:p>
            <a:r>
              <a:rPr lang="en-AU" dirty="0"/>
              <a:t>With k close to 0, more efficient to do backward contact tracing.</a:t>
            </a:r>
          </a:p>
          <a:p>
            <a:endParaRPr lang="en-AU" dirty="0"/>
          </a:p>
          <a:p>
            <a:r>
              <a:rPr lang="en-AU" dirty="0"/>
              <a:t>Also gives clues to prevention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57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Might be partly social, partly genetic</a:t>
            </a:r>
          </a:p>
          <a:p>
            <a:r>
              <a:rPr lang="en-AU" dirty="0"/>
              <a:t>Social – likes going out to events, shopping etc.</a:t>
            </a:r>
          </a:p>
          <a:p>
            <a:endParaRPr lang="en-AU" dirty="0"/>
          </a:p>
          <a:p>
            <a:r>
              <a:rPr lang="en-AU" dirty="0"/>
              <a:t>Older</a:t>
            </a:r>
          </a:p>
          <a:p>
            <a:r>
              <a:rPr lang="en-AU" dirty="0"/>
              <a:t>Obese</a:t>
            </a:r>
          </a:p>
          <a:p>
            <a:r>
              <a:rPr lang="en-AU" dirty="0"/>
              <a:t>Male</a:t>
            </a:r>
          </a:p>
          <a:p>
            <a:r>
              <a:rPr lang="en-AU" dirty="0"/>
              <a:t>Impaired immune system</a:t>
            </a:r>
          </a:p>
          <a:p>
            <a:endParaRPr lang="en-AU" dirty="0"/>
          </a:p>
          <a:p>
            <a:r>
              <a:rPr lang="en-AU" dirty="0"/>
              <a:t>So, profile is older, obese, male, impaired immune system, and very sociable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54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159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313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485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19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0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807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897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363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8340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03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20% chance of breakthrough infection</a:t>
            </a:r>
          </a:p>
          <a:p>
            <a:r>
              <a:rPr lang="en-AU" dirty="0"/>
              <a:t>With breakthrough, 5% chance of hospitalisation, 0 % chance of death</a:t>
            </a:r>
          </a:p>
          <a:p>
            <a:r>
              <a:rPr lang="en-AU" dirty="0"/>
              <a:t>Same peak viral load but infectious for a much shorter time period</a:t>
            </a:r>
          </a:p>
          <a:p>
            <a:r>
              <a:rPr lang="en-AU" dirty="0"/>
              <a:t>If unvaccinated and recovered, still 40% chance of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649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% needed depends on R0</a:t>
            </a:r>
          </a:p>
          <a:p>
            <a:r>
              <a:rPr lang="en-AU" dirty="0"/>
              <a:t>With R0 at 6.5, need 85% of population fully vaccinated</a:t>
            </a:r>
          </a:p>
          <a:p>
            <a:r>
              <a:rPr lang="en-AU" dirty="0"/>
              <a:t>Assumes vaccination 100% effective against infection (sterilizing immunity)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00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98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38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12 classified variants</a:t>
            </a:r>
          </a:p>
          <a:p>
            <a:r>
              <a:rPr lang="en-AU" dirty="0"/>
              <a:t>Alpha, Beta, Gamma, Delta, Lambda, Mu, Epsilon, Zeta, Theta, Eta, Iota, Kappa</a:t>
            </a:r>
          </a:p>
          <a:p>
            <a:r>
              <a:rPr lang="en-AU" dirty="0"/>
              <a:t>Many of these no longer VOC</a:t>
            </a:r>
          </a:p>
          <a:p>
            <a:r>
              <a:rPr lang="en-AU" dirty="0"/>
              <a:t>24 Greek letters</a:t>
            </a:r>
          </a:p>
          <a:p>
            <a:r>
              <a:rPr lang="en-AU" dirty="0"/>
              <a:t>88 Constellations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39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Yes – also vaccines now being developed against the nucleocapsid (N) protein which tends not to mutate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2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Kids immune system stronger</a:t>
            </a:r>
          </a:p>
          <a:p>
            <a:r>
              <a:rPr lang="en-AU" dirty="0"/>
              <a:t>Lots of snotty noses – 4 coronaviruses cause common cold</a:t>
            </a:r>
          </a:p>
          <a:p>
            <a:r>
              <a:rPr lang="en-AU" dirty="0"/>
              <a:t>MMR vaccine cross immunity  - two doses</a:t>
            </a:r>
          </a:p>
          <a:p>
            <a:r>
              <a:rPr lang="en-AU" dirty="0"/>
              <a:t>Diphtheria Tetanus Pertussis (DPT) also cross immunity given at 2, 4, 6, 18 m, 4-6 years, and booster at 11-12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4E084-5CA6-4F8D-80F0-D0E9107A4FE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94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F62E-2439-4170-BF55-1B88D67F3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490C0-6A70-42D9-90AB-F28011091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03F3-CF97-4056-B0EF-56E81B4F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E79B-5318-44B3-97BA-0F4EC09C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DC2E8-FB72-4449-842E-50CB0EEF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2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1DD6-D218-406B-85F5-4C3ED223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96633-4DE3-4B18-8A37-B892765CD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80BA-D468-4A71-BA78-43E509FB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BAF6-705D-43CB-B36A-E37DF415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93035-6399-421E-9718-FE7ABA03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81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C2401-C1D2-4A87-AAE6-00A22BFE1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A0225-D67F-4A55-9B63-1125CF60E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28755-F2A9-4AAA-B74A-5168E70C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0627D-4EA1-4B19-9A07-835C2B48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13C0C-6259-4075-B7D5-600A42ED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81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71" y="787401"/>
            <a:ext cx="1718059" cy="1374447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810786" y="2912534"/>
            <a:ext cx="8582777" cy="1124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586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821805" y="4443773"/>
            <a:ext cx="8571769" cy="166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2659177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22668580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55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96770" y="571503"/>
            <a:ext cx="5094004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96759" y="1727208"/>
            <a:ext cx="5080468" cy="5130793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3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0663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2503-856C-43E5-B5F0-5A5FBD0C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AE7C-FD0A-42DD-9ED2-280FB6E0E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EEEFF-8013-405E-B8C0-05E51E14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AF241-D892-4303-8532-C6D28A8D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392A-89BD-4708-8109-BAF9D07B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33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B8ED-A870-4853-802B-4BF2AB4C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DE325-B9BA-4D54-8AEB-4DCFED59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9A17B-6AAA-4434-B5B2-7AFF206A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CF330-5DFA-4C23-BACF-408880CA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EAC-97DB-4C23-AF96-0847792C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1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6F56-4539-41F7-AB19-DB4F54C4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B736A-B736-49F8-B3F6-654BE5CF8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A434C-5223-4492-9E43-579225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93A0B-8935-4B18-9BC1-E895AEE6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C7594-D4D3-49CA-BF61-9509D4E1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F8D60-0DE2-4CF8-A5C6-79AEDC26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13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9EDA-88FE-4E6B-A1F8-515A716F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B82B6-4C5C-451B-A578-F10B039DC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6F7F4-5D70-466D-BE67-C751F99E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84BD6-9E04-4B72-847A-7CA08019D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55621-6BEA-429A-BD97-2EB137F36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A4195-F881-4F36-A075-1F48C84B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C0761-CD0B-4C7C-81B9-15343B4D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3CED2-EB23-421B-AF77-92BD54B5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9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C71A-9FF5-4289-B4E2-A754360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3C552-A1C9-4C2C-9B8D-0362B26E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066A6-7DEB-430D-AE79-9C5EB62B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EF9FF-46B8-48A4-987B-1CBA6BBD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09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16C3C-DF56-4F8D-8316-DE34DB7F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40558-04E3-452D-BFE9-73F53262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F350-2E04-47FD-9EE5-189B8142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27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55FE-AF3F-40C5-AE1A-D7EFB688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88113-AA50-4138-89DC-59C94242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FFC42-C259-432B-AD78-E207A9B04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93A62-AC10-4034-B615-C46C7F46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7B2EB-5E12-45EF-99F3-B6B01D7E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40A52-5309-456C-B156-4616F793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82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5416-E8A8-4A73-A702-0D329CA9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BDB30-5CF6-40BE-9388-629D223E3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E58A0-788B-4FE3-89C7-F63E51EDA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598AA-DDAA-4875-97A2-515C9B82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14DD3-15A3-4B9E-8CDE-5DF94C5E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83B7-1007-4974-BBCA-41ABFC57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56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0A456-42AC-4792-977A-77A898CC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F6A24-6B71-4C74-A15F-C2A21DC8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715C3-23E4-451C-88FC-D94F01551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6466-BE74-497F-B194-0702784C5AC3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370AC-862A-4F43-B2C3-87FBB493E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1BF92-D301-411C-B0CA-B737C62A2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D66B-565B-4721-BFC4-32BD381EB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03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br>
              <a:rPr lang="en-US" sz="3733" dirty="0"/>
            </a:br>
            <a:r>
              <a:rPr lang="en-US" sz="3733" dirty="0"/>
              <a:t>COVID-19 update</a:t>
            </a:r>
            <a:br>
              <a:rPr lang="en-US" sz="3733" dirty="0"/>
            </a:br>
            <a:r>
              <a:rPr lang="en-US" sz="3733" dirty="0"/>
              <a:t>for CHS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sz="quarter" idx="1"/>
          </p:nvPr>
        </p:nvSpPr>
        <p:spPr>
          <a:xfrm>
            <a:off x="1821805" y="5406066"/>
            <a:ext cx="8571769" cy="703481"/>
          </a:xfrm>
        </p:spPr>
        <p:txBody>
          <a:bodyPr/>
          <a:lstStyle/>
          <a:p>
            <a:r>
              <a:rPr lang="en-US" dirty="0"/>
              <a:t>Professor Adrian Esterman</a:t>
            </a:r>
          </a:p>
        </p:txBody>
      </p:sp>
    </p:spTree>
    <p:extLst>
      <p:ext uri="{BB962C8B-B14F-4D97-AF65-F5344CB8AC3E}">
        <p14:creationId xmlns:p14="http://schemas.microsoft.com/office/powerpoint/2010/main" val="4206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What are key stages? | TheSchoolRun">
            <a:extLst>
              <a:ext uri="{FF2B5EF4-FFF2-40B4-BE49-F238E27FC236}">
                <a16:creationId xmlns:a16="http://schemas.microsoft.com/office/drawing/2014/main" id="{4C798CE2-C3DB-46CC-88B2-436C26B97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8F13B-A58C-40FF-A340-2AF4BD0E6CCD}"/>
              </a:ext>
            </a:extLst>
          </p:cNvPr>
          <p:cNvSpPr txBox="1"/>
          <p:nvPr/>
        </p:nvSpPr>
        <p:spPr>
          <a:xfrm>
            <a:off x="3556000" y="193040"/>
            <a:ext cx="48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safe are children in school?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3140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tudy explores &amp;#39;brain fog&amp;#39; following COVID-19">
            <a:extLst>
              <a:ext uri="{FF2B5EF4-FFF2-40B4-BE49-F238E27FC236}">
                <a16:creationId xmlns:a16="http://schemas.microsoft.com/office/drawing/2014/main" id="{A865A364-C8C8-42F3-ACCD-AD8B6440E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 b="951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A5111-0539-4DF1-A5D6-B3D963A591CF}"/>
              </a:ext>
            </a:extLst>
          </p:cNvPr>
          <p:cNvSpPr txBox="1"/>
          <p:nvPr/>
        </p:nvSpPr>
        <p:spPr>
          <a:xfrm>
            <a:off x="8229600" y="508000"/>
            <a:ext cx="315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Long-Covid?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60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9BE1-BF8C-4943-913C-BA8492ABF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761981" indent="-761981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F6B7EE-F377-4239-B4A3-5E9A457C22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F3449-050C-464A-B366-89043CFFC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" b="10175"/>
          <a:stretch/>
        </p:blipFill>
        <p:spPr>
          <a:xfrm>
            <a:off x="-1" y="0"/>
            <a:ext cx="1228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E74A9F-E5F8-41E5-92B7-07D7F67ED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7"/>
          <a:stretch/>
        </p:blipFill>
        <p:spPr>
          <a:xfrm>
            <a:off x="1483360" y="-98445"/>
            <a:ext cx="9321800" cy="67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211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D2352-2492-4BBC-8B80-9EA977DC3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"/>
          <a:stretch/>
        </p:blipFill>
        <p:spPr>
          <a:xfrm>
            <a:off x="27" y="14"/>
            <a:ext cx="12191973" cy="6857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9120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Adventures of Captain Superspreader | The Seattle Times">
            <a:extLst>
              <a:ext uri="{FF2B5EF4-FFF2-40B4-BE49-F238E27FC236}">
                <a16:creationId xmlns:a16="http://schemas.microsoft.com/office/drawing/2014/main" id="{4C246B22-46C3-4D44-A11D-AE205971C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b="441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168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FD583-4508-40CB-A7A1-A2F69316B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27" y="14"/>
            <a:ext cx="6095973" cy="6857985"/>
          </a:xfrm>
          <a:prstGeom prst="rect">
            <a:avLst/>
          </a:prstGeom>
          <a:noFill/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9563088-5E8F-44DA-8FBA-465339EFD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1" y="398783"/>
            <a:ext cx="5689599" cy="863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super-spreader</a:t>
            </a:r>
          </a:p>
        </p:txBody>
      </p:sp>
    </p:spTree>
    <p:extLst>
      <p:ext uri="{BB962C8B-B14F-4D97-AF65-F5344CB8AC3E}">
        <p14:creationId xmlns:p14="http://schemas.microsoft.com/office/powerpoint/2010/main" val="6868916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66FC3F-FBC5-4017-A014-7FF960E5D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10FB1A-1C5B-4C46-BE4A-7A17AFA940BE}"/>
              </a:ext>
            </a:extLst>
          </p:cNvPr>
          <p:cNvSpPr txBox="1"/>
          <p:nvPr/>
        </p:nvSpPr>
        <p:spPr>
          <a:xfrm>
            <a:off x="9557886" y="288758"/>
            <a:ext cx="2221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Making UniSA</a:t>
            </a:r>
          </a:p>
          <a:p>
            <a:r>
              <a:rPr lang="en-AU" sz="2800" dirty="0">
                <a:solidFill>
                  <a:schemeClr val="bg1"/>
                </a:solidFill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108404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e Swiss Cheese Model of Pandemic Defense - The New York Times">
            <a:extLst>
              <a:ext uri="{FF2B5EF4-FFF2-40B4-BE49-F238E27FC236}">
                <a16:creationId xmlns:a16="http://schemas.microsoft.com/office/drawing/2014/main" id="{06F0B344-A143-43E6-A9A0-65AB04A3B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4334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0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How private healthcare players can contribute to the government&amp;#39;s COVID-19  vaccination plan">
            <a:extLst>
              <a:ext uri="{FF2B5EF4-FFF2-40B4-BE49-F238E27FC236}">
                <a16:creationId xmlns:a16="http://schemas.microsoft.com/office/drawing/2014/main" id="{59E398FE-CD37-4F92-BD6F-04BF18EFE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4A5A52-6DDA-4619-8C8C-6B814B306276}"/>
              </a:ext>
            </a:extLst>
          </p:cNvPr>
          <p:cNvSpPr txBox="1"/>
          <p:nvPr/>
        </p:nvSpPr>
        <p:spPr>
          <a:xfrm>
            <a:off x="9030276" y="5598160"/>
            <a:ext cx="2107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Vaccination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80572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6F16-D907-47BC-B73A-D482B043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5" y="897786"/>
            <a:ext cx="10515600" cy="58478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talk, I will be covering</a:t>
            </a:r>
            <a:endParaRPr lang="en-A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A4262-C935-4C87-A599-4F80A8A7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5" y="1887769"/>
            <a:ext cx="10515600" cy="478735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FAQ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 and </a:t>
            </a:r>
            <a:r>
              <a:rPr lang="en-US" dirty="0" err="1"/>
              <a:t>superspreaders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Making UniSA safe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12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33FBB-F077-4279-999E-1D9E4E88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C571B-FC91-42EF-9EAB-C8CC860CE8B9}"/>
              </a:ext>
            </a:extLst>
          </p:cNvPr>
          <p:cNvSpPr txBox="1"/>
          <p:nvPr/>
        </p:nvSpPr>
        <p:spPr>
          <a:xfrm>
            <a:off x="8056288" y="168084"/>
            <a:ext cx="303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Work from home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9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33BD8-2FF6-458D-8D42-862648769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176A3-960F-49C5-949F-D21F81F28C96}"/>
              </a:ext>
            </a:extLst>
          </p:cNvPr>
          <p:cNvSpPr txBox="1"/>
          <p:nvPr/>
        </p:nvSpPr>
        <p:spPr>
          <a:xfrm>
            <a:off x="7904480" y="264160"/>
            <a:ext cx="2677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Regular testing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40113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49422-DB52-4ECF-AB40-4EC87FC7F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EE8FAF-F815-4935-8236-EF4116A56DB5}"/>
              </a:ext>
            </a:extLst>
          </p:cNvPr>
          <p:cNvSpPr txBox="1"/>
          <p:nvPr/>
        </p:nvSpPr>
        <p:spPr>
          <a:xfrm>
            <a:off x="977234" y="531279"/>
            <a:ext cx="2058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Face masks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1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CAF11-1783-43D0-9B2E-1EE96B474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5"/>
          <a:stretch/>
        </p:blipFill>
        <p:spPr>
          <a:xfrm>
            <a:off x="-1504" y="-396240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F5387-4D31-47EF-97B3-B959E06E645D}"/>
              </a:ext>
            </a:extLst>
          </p:cNvPr>
          <p:cNvSpPr txBox="1"/>
          <p:nvPr/>
        </p:nvSpPr>
        <p:spPr>
          <a:xfrm>
            <a:off x="1320800" y="105134"/>
            <a:ext cx="1998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Ventilation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03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F9AC6-0397-44BF-8610-14694F3FE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B7733A-50BD-489D-B485-E40CA03F5A97}"/>
              </a:ext>
            </a:extLst>
          </p:cNvPr>
          <p:cNvSpPr txBox="1"/>
          <p:nvPr/>
        </p:nvSpPr>
        <p:spPr>
          <a:xfrm>
            <a:off x="9316720" y="538480"/>
            <a:ext cx="1534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Hygiene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83862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far does a sneeze travel? | New Scientist">
            <a:extLst>
              <a:ext uri="{FF2B5EF4-FFF2-40B4-BE49-F238E27FC236}">
                <a16:creationId xmlns:a16="http://schemas.microsoft.com/office/drawing/2014/main" id="{AAB818E2-8A2D-4F7C-8A3A-8C6F08C0E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182880" y="-13208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6852A-FC6F-4EAC-82F6-FD952D22175C}"/>
              </a:ext>
            </a:extLst>
          </p:cNvPr>
          <p:cNvSpPr txBox="1"/>
          <p:nvPr/>
        </p:nvSpPr>
        <p:spPr>
          <a:xfrm>
            <a:off x="254000" y="724585"/>
            <a:ext cx="40513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the chances of getting the virus and passing it on once fully vaccinated? 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97A76-28CC-4871-A4D1-BE38797586F0}"/>
              </a:ext>
            </a:extLst>
          </p:cNvPr>
          <p:cNvSpPr txBox="1"/>
          <p:nvPr/>
        </p:nvSpPr>
        <p:spPr>
          <a:xfrm>
            <a:off x="8917619" y="575144"/>
            <a:ext cx="30203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much does immunity wane over time?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3B45B-B56E-4024-BED9-EB7FF9118738}"/>
              </a:ext>
            </a:extLst>
          </p:cNvPr>
          <p:cNvSpPr txBox="1"/>
          <p:nvPr/>
        </p:nvSpPr>
        <p:spPr>
          <a:xfrm>
            <a:off x="529208" y="4607921"/>
            <a:ext cx="32753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Should children be vaccinated?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E5FA0-DEA3-4D58-8C22-8AA390B6CC3C}"/>
              </a:ext>
            </a:extLst>
          </p:cNvPr>
          <p:cNvSpPr txBox="1"/>
          <p:nvPr/>
        </p:nvSpPr>
        <p:spPr>
          <a:xfrm>
            <a:off x="8996369" y="2635553"/>
            <a:ext cx="2511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Mixing and</a:t>
            </a:r>
          </a:p>
          <a:p>
            <a:pPr lvl="0"/>
            <a:r>
              <a:rPr lang="en-AU" sz="2800" dirty="0">
                <a:latin typeface="Arial" panose="020B0604020202020204" pitchFamily="34" charset="0"/>
                <a:ea typeface="Times New Roman" panose="02020603050405020304" pitchFamily="18" charset="0"/>
              </a:rPr>
              <a:t>matching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DE306-C460-434A-B2E5-F82E05FFD52A}"/>
              </a:ext>
            </a:extLst>
          </p:cNvPr>
          <p:cNvSpPr txBox="1"/>
          <p:nvPr/>
        </p:nvSpPr>
        <p:spPr>
          <a:xfrm>
            <a:off x="9067489" y="4067496"/>
            <a:ext cx="27993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I’ve had COVID-19, do I</a:t>
            </a:r>
          </a:p>
          <a:p>
            <a:pPr lvl="0"/>
            <a:r>
              <a:rPr lang="en-AU" sz="2800" dirty="0">
                <a:latin typeface="Arial" panose="020B0604020202020204" pitchFamily="34" charset="0"/>
                <a:ea typeface="Times New Roman" panose="02020603050405020304" pitchFamily="18" charset="0"/>
              </a:rPr>
              <a:t>still need to get</a:t>
            </a:r>
          </a:p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vaccinated? 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Beef Herd Management Strategies - Alabama Cooperative Extension System">
            <a:extLst>
              <a:ext uri="{FF2B5EF4-FFF2-40B4-BE49-F238E27FC236}">
                <a16:creationId xmlns:a16="http://schemas.microsoft.com/office/drawing/2014/main" id="{847D5810-521A-4D0C-A690-B8B1AE0B4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422B0-B394-49D8-93DB-215946626337}"/>
              </a:ext>
            </a:extLst>
          </p:cNvPr>
          <p:cNvSpPr txBox="1"/>
          <p:nvPr/>
        </p:nvSpPr>
        <p:spPr>
          <a:xfrm>
            <a:off x="5283200" y="343585"/>
            <a:ext cx="558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 we achieve herd immunity?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42239-9B1C-46E6-ADA2-383B2F9DAFE8}"/>
              </a:ext>
            </a:extLst>
          </p:cNvPr>
          <p:cNvSpPr txBox="1"/>
          <p:nvPr/>
        </p:nvSpPr>
        <p:spPr>
          <a:xfrm>
            <a:off x="7945155" y="5830459"/>
            <a:ext cx="353013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%Immune = 1 – (1/ </a:t>
            </a:r>
            <a:r>
              <a:rPr lang="en-US" sz="2800" dirty="0" err="1"/>
              <a:t>R0</a:t>
            </a:r>
            <a:r>
              <a:rPr lang="en-US" sz="2800" dirty="0"/>
              <a:t>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00562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 enjoyed the pub ... but we are trying to be careful because of the virus&amp;#39;">
            <a:extLst>
              <a:ext uri="{FF2B5EF4-FFF2-40B4-BE49-F238E27FC236}">
                <a16:creationId xmlns:a16="http://schemas.microsoft.com/office/drawing/2014/main" id="{4EB466AE-F14D-45AC-8F5A-6D9C236B7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225CB-1EC5-4FE1-A835-600529534568}"/>
              </a:ext>
            </a:extLst>
          </p:cNvPr>
          <p:cNvSpPr txBox="1"/>
          <p:nvPr/>
        </p:nvSpPr>
        <p:spPr>
          <a:xfrm>
            <a:off x="6299200" y="236220"/>
            <a:ext cx="4408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When is it safe to open  up?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8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Which countries have made wearing face masks compulsory? | Coronavirus  pandemic News | Al Jazeera">
            <a:extLst>
              <a:ext uri="{FF2B5EF4-FFF2-40B4-BE49-F238E27FC236}">
                <a16:creationId xmlns:a16="http://schemas.microsoft.com/office/drawing/2014/main" id="{BEB63226-DBCC-49E4-BB11-37A21404C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2FD5F8-5C5E-4362-87DD-F92AF22D91E3}"/>
              </a:ext>
            </a:extLst>
          </p:cNvPr>
          <p:cNvSpPr txBox="1"/>
          <p:nvPr/>
        </p:nvSpPr>
        <p:spPr>
          <a:xfrm>
            <a:off x="584200" y="318185"/>
            <a:ext cx="6870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long will we have to live with Covid?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6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What You Need to Know About the Delta Variant">
            <a:extLst>
              <a:ext uri="{FF2B5EF4-FFF2-40B4-BE49-F238E27FC236}">
                <a16:creationId xmlns:a16="http://schemas.microsoft.com/office/drawing/2014/main" id="{765BC298-C6DE-4A8B-B550-D1E26708D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905E8-95F1-4E83-BC7E-BB4DCAC905FB}"/>
              </a:ext>
            </a:extLst>
          </p:cNvPr>
          <p:cNvSpPr txBox="1"/>
          <p:nvPr/>
        </p:nvSpPr>
        <p:spPr>
          <a:xfrm>
            <a:off x="6489700" y="673100"/>
            <a:ext cx="4489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Will there be more variants?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COVID-19 Cases More Likely After Vaccines Now: Symptoms to Expect">
            <a:extLst>
              <a:ext uri="{FF2B5EF4-FFF2-40B4-BE49-F238E27FC236}">
                <a16:creationId xmlns:a16="http://schemas.microsoft.com/office/drawing/2014/main" id="{849D86F0-7166-4821-BD28-281F88235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803B8-FE15-4749-AADC-335D4C58DDEC}"/>
              </a:ext>
            </a:extLst>
          </p:cNvPr>
          <p:cNvSpPr txBox="1"/>
          <p:nvPr/>
        </p:nvSpPr>
        <p:spPr>
          <a:xfrm>
            <a:off x="139700" y="165785"/>
            <a:ext cx="6870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 vaccines work against new </a:t>
            </a:r>
            <a:r>
              <a:rPr lang="en-AU" sz="2800" dirty="0">
                <a:latin typeface="Arial" panose="020B0604020202020204" pitchFamily="34" charset="0"/>
                <a:ea typeface="Times New Roman" panose="02020603050405020304" pitchFamily="18" charset="0"/>
              </a:rPr>
              <a:t>variants?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0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arly symptoms of Covid-19 in children: What parents should know |  Parenting News,The Indian Express">
            <a:extLst>
              <a:ext uri="{FF2B5EF4-FFF2-40B4-BE49-F238E27FC236}">
                <a16:creationId xmlns:a16="http://schemas.microsoft.com/office/drawing/2014/main" id="{CCC940EC-6977-4481-95A6-DF5B724A7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Freeform: Shape 7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8948D-9806-4CBA-817C-2545AFD60E37}"/>
              </a:ext>
            </a:extLst>
          </p:cNvPr>
          <p:cNvSpPr txBox="1"/>
          <p:nvPr/>
        </p:nvSpPr>
        <p:spPr>
          <a:xfrm>
            <a:off x="139700" y="165785"/>
            <a:ext cx="6870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Why don’t kids get</a:t>
            </a:r>
          </a:p>
          <a:p>
            <a:pPr lvl="0"/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very sick from covid?</a:t>
            </a:r>
            <a:endParaRPr lang="en-A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3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0A01DFCA97E47BE923A637E0AA032" ma:contentTypeVersion="9" ma:contentTypeDescription="Create a new document." ma:contentTypeScope="" ma:versionID="f4f420a323421fb19ed53558bd46f5de">
  <xsd:schema xmlns:xsd="http://www.w3.org/2001/XMLSchema" xmlns:xs="http://www.w3.org/2001/XMLSchema" xmlns:p="http://schemas.microsoft.com/office/2006/metadata/properties" xmlns:ns3="cc72c529-a90a-4599-b53f-1663ef6e1e4d" targetNamespace="http://schemas.microsoft.com/office/2006/metadata/properties" ma:root="true" ma:fieldsID="54070250d4ffe3b3d437f4cff9a9a20e" ns3:_="">
    <xsd:import namespace="cc72c529-a90a-4599-b53f-1663ef6e1e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2c529-a90a-4599-b53f-1663ef6e1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9CECC-E06F-4344-9DA4-DE5FAC0D5B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67C248-281F-4B3C-A70F-0B2E70ADAB90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c72c529-a90a-4599-b53f-1663ef6e1e4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1974FB-F1A8-478C-95F2-AA380EF6A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2c529-a90a-4599-b53f-1663ef6e1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597</Words>
  <Application>Microsoft Office PowerPoint</Application>
  <PresentationFormat>Widescreen</PresentationFormat>
  <Paragraphs>96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 COVID-19 update for CHS</vt:lpstr>
      <vt:lpstr>In this talk, I will be covering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Esterman</dc:creator>
  <cp:lastModifiedBy>Adrian Esterman</cp:lastModifiedBy>
  <cp:revision>22</cp:revision>
  <dcterms:created xsi:type="dcterms:W3CDTF">2021-10-09T21:36:13Z</dcterms:created>
  <dcterms:modified xsi:type="dcterms:W3CDTF">2021-11-18T03:09:52Z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0x010100E990A01DFCA97E47BE923A637E0AA032</vt:lpwstr>
  </property>
  <property fmtid="{D5CDD505-2E9C-101B-9397-08002B2CF9AE}" pid="3" name="NXPowerLiteLastOptimized">
    <vt:lpwstr>4031777</vt:lpwstr>
  </property>
  <property fmtid="{D5CDD505-2E9C-101B-9397-08002B2CF9AE}" pid="4" name="NXPowerLiteSettings">
    <vt:lpwstr>E700052003A000</vt:lpwstr>
  </property>
  <property fmtid="{D5CDD505-2E9C-101B-9397-08002B2CF9AE}" pid="5" name="NXPowerLiteVersion">
    <vt:lpwstr>D9.1.2</vt:lpwstr>
  </property>
</Properties>
</file>